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ójkąt równoramienny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ójkąt prostokątny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ójkąt równoramienny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ójkąt prostokątny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72B77EE-A617-4D88-B41D-A292717EF996}" type="datetimeFigureOut">
              <a:rPr lang="pl-PL" smtClean="0"/>
              <a:t>2016-04-15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D1C92EF-7612-41ED-AFD7-40DB605EF1A0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8596" y="1857364"/>
            <a:ext cx="8062912" cy="1470025"/>
          </a:xfrm>
        </p:spPr>
        <p:txBody>
          <a:bodyPr/>
          <a:lstStyle/>
          <a:p>
            <a:pPr algn="ctr"/>
            <a:r>
              <a:rPr lang="pl-PL" dirty="0" smtClean="0"/>
              <a:t>Region Emilia </a:t>
            </a:r>
            <a:r>
              <a:rPr lang="pl-PL" dirty="0" smtClean="0"/>
              <a:t>R</a:t>
            </a:r>
            <a:r>
              <a:rPr lang="pl-PL" dirty="0" smtClean="0"/>
              <a:t>omania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85786" y="4000504"/>
            <a:ext cx="8062912" cy="1752600"/>
          </a:xfrm>
        </p:spPr>
        <p:txBody>
          <a:bodyPr>
            <a:normAutofit/>
          </a:bodyPr>
          <a:lstStyle/>
          <a:p>
            <a:pPr algn="ctr"/>
            <a:r>
              <a:rPr lang="pl-PL" sz="4400" dirty="0" smtClean="0"/>
              <a:t>Historia i zabytki regionu</a:t>
            </a:r>
            <a:endParaRPr lang="pl-PL" sz="4400" dirty="0"/>
          </a:p>
        </p:txBody>
      </p:sp>
      <p:pic>
        <p:nvPicPr>
          <p:cNvPr id="4" name="Picture 2" descr="http://www.kozminski.edu.pl/fileadmin/wspolne_elementy/Jednostki/Biuro_Wsp%C3%B3%C5%82pracy_Mi%C4%99dzynarodowej/Studenci/erasmus-logo-high-resol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85728"/>
            <a:ext cx="2217522" cy="721510"/>
          </a:xfrm>
          <a:prstGeom prst="rect">
            <a:avLst/>
          </a:prstGeom>
          <a:noFill/>
        </p:spPr>
      </p:pic>
      <p:pic>
        <p:nvPicPr>
          <p:cNvPr id="5" name="Picture 2" descr="http://kolbuszowskadycha.pl/wp-content/uploads/2016/03/LogoZST-300x30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1571636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42844" y="142852"/>
            <a:ext cx="885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Emilia Romania</a:t>
            </a:r>
            <a:r>
              <a:rPr lang="pl-PL" dirty="0"/>
              <a:t> to region w północno-wschodnich Włoszech. Stolicą regionu Emilia-Romania jest znana z naukowego wkładu w świat </a:t>
            </a:r>
            <a:r>
              <a:rPr lang="pl-PL" b="1" dirty="0"/>
              <a:t>Bolonia</a:t>
            </a:r>
            <a:r>
              <a:rPr lang="pl-PL" dirty="0"/>
              <a:t>. Graniczy z Lombardią, Wenecją Euganejską, Piemontem, Toskanią oraz Marche. Region położony jest nad Morzem Adriatyckim.</a:t>
            </a:r>
          </a:p>
        </p:txBody>
      </p:sp>
      <p:pic>
        <p:nvPicPr>
          <p:cNvPr id="1026" name="Picture 2" descr="Położenie na map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952625" cy="2276475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428596" y="3929066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Położenie na mapie we </a:t>
            </a:r>
            <a:r>
              <a:rPr lang="pl-PL" dirty="0"/>
              <a:t>W</a:t>
            </a:r>
            <a:r>
              <a:rPr lang="pl-PL" dirty="0" smtClean="0"/>
              <a:t>łoszech</a:t>
            </a:r>
            <a:endParaRPr lang="pl-PL" dirty="0"/>
          </a:p>
        </p:txBody>
      </p:sp>
      <p:pic>
        <p:nvPicPr>
          <p:cNvPr id="1028" name="Picture 4" descr="Her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857364"/>
            <a:ext cx="952500" cy="952500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3571868" y="3071810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Herb</a:t>
            </a:r>
            <a:endParaRPr lang="pl-PL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0527" y="3643314"/>
            <a:ext cx="5549615" cy="284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 descr="Flag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1428736"/>
            <a:ext cx="2464575" cy="16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Informacje ogólne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stolica: Bolonia (373 743 mieszkańców)</a:t>
            </a:r>
          </a:p>
          <a:p>
            <a:r>
              <a:rPr lang="pl-PL" dirty="0" smtClean="0"/>
              <a:t>powierzchnia: 22 123 </a:t>
            </a:r>
            <a:r>
              <a:rPr lang="pl-PL" dirty="0" err="1" smtClean="0"/>
              <a:t>km²</a:t>
            </a:r>
            <a:endParaRPr lang="pl-PL" dirty="0" smtClean="0"/>
          </a:p>
          <a:p>
            <a:r>
              <a:rPr lang="pl-PL" dirty="0" smtClean="0"/>
              <a:t>liczba mieszkańców: 4,1 mln (2004)</a:t>
            </a:r>
          </a:p>
          <a:p>
            <a:r>
              <a:rPr lang="pl-PL" dirty="0" smtClean="0"/>
              <a:t>gęstość zaludnienia: 181 os./</a:t>
            </a:r>
            <a:r>
              <a:rPr lang="pl-PL" dirty="0" err="1" smtClean="0"/>
              <a:t>km²</a:t>
            </a:r>
            <a:endParaRPr lang="pl-PL" dirty="0" smtClean="0"/>
          </a:p>
          <a:p>
            <a:r>
              <a:rPr lang="pl-PL" dirty="0" smtClean="0"/>
              <a:t>ważniejsze miasta: Ferrara, Cesena, Parma, Rawenna, Modena, Reggio </a:t>
            </a:r>
            <a:r>
              <a:rPr lang="pl-PL" dirty="0" err="1" smtClean="0"/>
              <a:t>nell'Emilia</a:t>
            </a:r>
            <a:endParaRPr lang="pl-PL" dirty="0" smtClean="0"/>
          </a:p>
          <a:p>
            <a:r>
              <a:rPr lang="pl-PL" dirty="0" smtClean="0"/>
              <a:t>prezydent: Stefano </a:t>
            </a:r>
            <a:r>
              <a:rPr lang="pl-PL" dirty="0" err="1" smtClean="0"/>
              <a:t>Bonaccini</a:t>
            </a:r>
            <a:r>
              <a:rPr lang="pl-PL" dirty="0" smtClean="0"/>
              <a:t> od 2014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14282" y="214290"/>
            <a:ext cx="87868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Jeżeli chodzi o geografię, połowa terytorium regionu to równiny, które wchodzą w skład największej równiny półwyspu, Nizinę Padańską. Na terenie Emilii Romanii znajdują się dwa główne łańcuchy </a:t>
            </a:r>
            <a:r>
              <a:rPr lang="pl-PL" b="1" dirty="0"/>
              <a:t>Apeninów</a:t>
            </a:r>
            <a:r>
              <a:rPr lang="pl-PL" dirty="0"/>
              <a:t>. Najwyższym szczytem jest Cimone. Wybrzeże regionu jest jednym z najczęściej odwiedzanych miejsc przez Włochów i obcokrajowców.</a:t>
            </a:r>
          </a:p>
          <a:p>
            <a:r>
              <a:rPr lang="pl-PL" dirty="0"/>
              <a:t>Jeżeli chodzi o gospodarkę, najważniejszymi sektorami są agrokultura, przemysł oraz turystyka. Dużą rolę odgrywa tutaj przemysł samochodowy w </a:t>
            </a:r>
            <a:r>
              <a:rPr lang="pl-PL" b="1" dirty="0"/>
              <a:t>Maranello</a:t>
            </a:r>
            <a:r>
              <a:rPr lang="pl-PL" dirty="0"/>
              <a:t>, blisko Modeny, gdzie znajduje się </a:t>
            </a:r>
            <a:r>
              <a:rPr lang="pl-PL" b="1" dirty="0"/>
              <a:t>fabryka i muzeum Ferrari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16386" name="Picture 2" descr="Maranello Ferra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0"/>
            <a:ext cx="4286250" cy="3124201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357158" y="5929330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Budynek la Galleria Ferrari w Maranello</a:t>
            </a:r>
            <a:endParaRPr lang="pl-PL" dirty="0"/>
          </a:p>
        </p:txBody>
      </p:sp>
      <p:sp>
        <p:nvSpPr>
          <p:cNvPr id="16388" name="AutoShape 4" descr="https://s.iha.com/00134130793/Morciano-di-romagna-Krajobraz-morciano-di-romagna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6390" name="AutoShape 6" descr="https://s.iha.com/00134130793/Morciano-di-romagna-Krajobraz-morciano-di-romagna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928934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142844" y="142852"/>
            <a:ext cx="8858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Wybrzeże Emilii Romanii jest natomiast stolicą letniej turystyki. Tutejsze miasta oferują turystą piękne </a:t>
            </a:r>
            <a:r>
              <a:rPr lang="pl-PL" b="1" dirty="0"/>
              <a:t>plaże</a:t>
            </a:r>
            <a:r>
              <a:rPr lang="pl-PL" dirty="0"/>
              <a:t>, hotele, restauracje oraz dyskoteki. W regionie rozwinęła się również turystyka skupiona na zwiedzaniu zabytków, między innymi w Bolonii, Ferrarze czy Modenie. Leży tutaj także słynna miejscowość </a:t>
            </a:r>
            <a:r>
              <a:rPr lang="pl-PL" b="1" dirty="0"/>
              <a:t>Rimini</a:t>
            </a:r>
            <a:r>
              <a:rPr lang="pl-PL" dirty="0"/>
              <a:t>, do której przyjeżdżają wczasowicze z całej Europy. Na Riwierze Rimini organizowana jest co roku Różowa Noc.</a:t>
            </a:r>
          </a:p>
        </p:txBody>
      </p:sp>
      <p:pic>
        <p:nvPicPr>
          <p:cNvPr id="17410" name="Picture 2" descr="http://www.destination360.com/contents/pictures/italy/northern-italy-beach-resor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85993"/>
            <a:ext cx="3967287" cy="2643206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214282" y="500063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Plaża w Rimini</a:t>
            </a:r>
            <a:endParaRPr lang="pl-PL" dirty="0"/>
          </a:p>
        </p:txBody>
      </p:sp>
      <p:pic>
        <p:nvPicPr>
          <p:cNvPr id="17412" name="Picture 4" descr="http://www.volendoviaggi.it/1/images/670_0_3425969_153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214554"/>
            <a:ext cx="4214842" cy="3157987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4857752" y="5429264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Różowa Noc</a:t>
            </a: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14282" y="142852"/>
            <a:ext cx="83582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Rimini</a:t>
            </a:r>
            <a:r>
              <a:rPr lang="pl-PL" dirty="0"/>
              <a:t> – miasto i gmina we Włoszech, w regionie Emilia-Romania, w prowincji Rimini, nad Morzem Adriatyckim. Jest to jedno z najpopularniejszych miast turystyczno-wypoczynkowych nad północnym Adriatykiem. Niedaleko od Rimini leży San Marino.</a:t>
            </a:r>
          </a:p>
          <a:p>
            <a:r>
              <a:rPr lang="pl-PL" dirty="0"/>
              <a:t>Rimini swoją potęgę turystyczną budowało w latach siedemdziesiątych XX w. To wtedy powstała największa część hoteli i apartamentowców, które dziś kilometrami ciągną się wzdłuż miejskich plaż. Część z powstałych wówczas obiektów dziś jest opuszczonych lub wymaga remontu. W ostatnich latach coraz bardziej powszechna jest opinia, że Rimini straciło na dawnym prestiżu. Wciąż jednak w czasie wakacji nadmorska część miasta tętni życiem. Są tu setki hoteli, restauracji i barów. Do Rimini przyjeżdżają turyści z całego świata. Niemal codziennie organizowane są imprezy. Niestety przeważająca część plaż to odcinki płatne. Darmowe są tylko dwa krótkie odcinki plaży w samym centrum.</a:t>
            </a:r>
          </a:p>
          <a:p>
            <a:endParaRPr lang="pl-PL" dirty="0"/>
          </a:p>
        </p:txBody>
      </p:sp>
      <p:pic>
        <p:nvPicPr>
          <p:cNvPr id="21510" name="Picture 6" descr="http://www.mappery.com/maps/Rimini-Italy-Tourist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4046484"/>
            <a:ext cx="4643438" cy="2811515"/>
          </a:xfrm>
          <a:prstGeom prst="rect">
            <a:avLst/>
          </a:prstGeom>
          <a:noFill/>
        </p:spPr>
      </p:pic>
      <p:pic>
        <p:nvPicPr>
          <p:cNvPr id="21512" name="Picture 8" descr="Rimini – Stem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132888"/>
            <a:ext cx="2000232" cy="2725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Zabytki w Rimini</a:t>
            </a:r>
            <a:endParaRPr lang="pl-PL" dirty="0"/>
          </a:p>
        </p:txBody>
      </p:sp>
      <p:pic>
        <p:nvPicPr>
          <p:cNvPr id="18434" name="Picture 2" descr="http://static.riviera.rimini.it/tl_files/gallerie/pop/arco-daugusto_28012008113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357298"/>
            <a:ext cx="4324894" cy="3214710"/>
          </a:xfrm>
          <a:prstGeom prst="rect">
            <a:avLst/>
          </a:prstGeom>
          <a:noFill/>
        </p:spPr>
      </p:pic>
      <p:pic>
        <p:nvPicPr>
          <p:cNvPr id="18436" name="Picture 4" descr="http://www.hotel-derby.it/img/gallery/rimini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9" y="3214686"/>
            <a:ext cx="4500561" cy="3000374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4714876" y="6357958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Most Tyberiusza</a:t>
            </a:r>
          </a:p>
          <a:p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57158" y="4643446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Łuk Augusta (</a:t>
            </a:r>
            <a:r>
              <a:rPr lang="pl-PL" b="1" dirty="0" err="1"/>
              <a:t>Arco</a:t>
            </a:r>
            <a:r>
              <a:rPr lang="pl-PL" b="1" dirty="0"/>
              <a:t> </a:t>
            </a:r>
            <a:r>
              <a:rPr lang="pl-PL" b="1" dirty="0" err="1"/>
              <a:t>d’Augusto</a:t>
            </a:r>
            <a:r>
              <a:rPr lang="pl-PL" b="1" dirty="0" smtClean="0"/>
              <a:t>)</a:t>
            </a:r>
            <a:endParaRPr lang="pl-PL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hotelstresa.com/wp-content/uploads/2010/05/tempio_malatestiano_rimi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3786214" cy="2839661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571472" y="321468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Katedra (</a:t>
            </a:r>
            <a:r>
              <a:rPr lang="pl-PL" b="1" dirty="0" err="1"/>
              <a:t>Tempio</a:t>
            </a:r>
            <a:r>
              <a:rPr lang="pl-PL" b="1" dirty="0"/>
              <a:t> </a:t>
            </a:r>
            <a:r>
              <a:rPr lang="pl-PL" b="1" dirty="0" err="1"/>
              <a:t>Malatestiano</a:t>
            </a:r>
            <a:r>
              <a:rPr lang="pl-PL" b="1" dirty="0" smtClean="0"/>
              <a:t>)</a:t>
            </a:r>
            <a:endParaRPr lang="pl-PL" b="1" dirty="0"/>
          </a:p>
        </p:txBody>
      </p:sp>
      <p:pic>
        <p:nvPicPr>
          <p:cNvPr id="19460" name="Picture 4" descr="Piazza-R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68304"/>
            <a:ext cx="6325073" cy="3123006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0" y="5286388"/>
            <a:ext cx="257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Plac Trzech Męczenników (Piazza </a:t>
            </a:r>
            <a:r>
              <a:rPr lang="pl-PL" b="1" dirty="0" err="1"/>
              <a:t>Tre</a:t>
            </a:r>
            <a:r>
              <a:rPr lang="pl-PL" b="1" dirty="0"/>
              <a:t> </a:t>
            </a:r>
            <a:r>
              <a:rPr lang="pl-PL" b="1" dirty="0" err="1"/>
              <a:t>Martiri</a:t>
            </a:r>
            <a:r>
              <a:rPr lang="pl-PL" b="1" dirty="0"/>
              <a:t>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42844" y="21429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San Giuliano jest dzielnicą małomiasteczkową, o żywych kolorach, w której pełno kolorowych okiennic, kwiatów doniczkowych, opartych o ściany rowerów i małych, uroczych kawiarń.</a:t>
            </a:r>
            <a:endParaRPr lang="pl-PL" dirty="0"/>
          </a:p>
        </p:txBody>
      </p:sp>
      <p:pic>
        <p:nvPicPr>
          <p:cNvPr id="22530" name="Picture 2" descr="OLYMPUS DIGITAL CAM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1" y="3286124"/>
            <a:ext cx="4381499" cy="3286124"/>
          </a:xfrm>
          <a:prstGeom prst="rect">
            <a:avLst/>
          </a:prstGeom>
          <a:noFill/>
        </p:spPr>
      </p:pic>
      <p:pic>
        <p:nvPicPr>
          <p:cNvPr id="22532" name="Picture 4" descr="OLYMPUS DIGITAL CAME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285860"/>
            <a:ext cx="4476721" cy="33575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14282" y="142852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Uroku nadaje okolicy tutejszy street </a:t>
            </a:r>
            <a:r>
              <a:rPr lang="pl-PL" dirty="0" err="1"/>
              <a:t>art</a:t>
            </a:r>
            <a:r>
              <a:rPr lang="pl-PL" dirty="0"/>
              <a:t> w formie murali, z których spora część przedstawia właśnie sceny z filmów Felliniego. Nie tylko dlatego, że Fellini pochodził z Rimini – San Giuliano było jego ulubioną dzielnicą w mieście i tutaj spędzał całe dnie na włóczeniu się i rozmyślaniu. </a:t>
            </a:r>
          </a:p>
        </p:txBody>
      </p:sp>
      <p:pic>
        <p:nvPicPr>
          <p:cNvPr id="23554" name="Picture 2" descr="OLYMPUS DIGITAL CAM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285860"/>
            <a:ext cx="4786314" cy="3589736"/>
          </a:xfrm>
          <a:prstGeom prst="rect">
            <a:avLst/>
          </a:prstGeom>
          <a:noFill/>
        </p:spPr>
      </p:pic>
      <p:pic>
        <p:nvPicPr>
          <p:cNvPr id="23556" name="Picture 4" descr="OLYMPUS DIGITAL CAME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3643314"/>
            <a:ext cx="4286249" cy="3214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OLYMPUS DIGITAL CAM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4483390" cy="3357561"/>
          </a:xfrm>
          <a:prstGeom prst="rect">
            <a:avLst/>
          </a:prstGeom>
          <a:noFill/>
        </p:spPr>
      </p:pic>
      <p:pic>
        <p:nvPicPr>
          <p:cNvPr id="24580" name="Picture 4" descr="OLYMPUS DIGITAL CAME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48" y="3357562"/>
            <a:ext cx="4667251" cy="3500438"/>
          </a:xfrm>
          <a:prstGeom prst="rect">
            <a:avLst/>
          </a:prstGeom>
          <a:noFill/>
        </p:spPr>
      </p:pic>
      <p:pic>
        <p:nvPicPr>
          <p:cNvPr id="24582" name="Picture 6" descr="OLYMPUS DIGITAL CAMER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476748" cy="3357562"/>
          </a:xfrm>
          <a:prstGeom prst="rect">
            <a:avLst/>
          </a:prstGeom>
          <a:noFill/>
        </p:spPr>
      </p:pic>
      <p:pic>
        <p:nvPicPr>
          <p:cNvPr id="24584" name="Picture 8" descr="OLYMPUS DIGITAL CAMER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0"/>
            <a:ext cx="4500562" cy="33754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ergetyczny">
  <a:themeElements>
    <a:clrScheme name="Energetyczny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66</TotalTime>
  <Words>174</Words>
  <Application>Microsoft Office PowerPoint</Application>
  <PresentationFormat>Pokaz na ekranie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Energetyczny</vt:lpstr>
      <vt:lpstr>Region Emilia Romania</vt:lpstr>
      <vt:lpstr>Slajd 2</vt:lpstr>
      <vt:lpstr>Informacje ogólne</vt:lpstr>
      <vt:lpstr>Slajd 4</vt:lpstr>
      <vt:lpstr>Slajd 5</vt:lpstr>
      <vt:lpstr>Slajd 6</vt:lpstr>
      <vt:lpstr>Zabytki w Rimini</vt:lpstr>
      <vt:lpstr>Slajd 8</vt:lpstr>
      <vt:lpstr>Slajd 9</vt:lpstr>
      <vt:lpstr>Slajd 10</vt:lpstr>
      <vt:lpstr>Slajd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zst</dc:creator>
  <cp:lastModifiedBy>zst</cp:lastModifiedBy>
  <cp:revision>7</cp:revision>
  <dcterms:created xsi:type="dcterms:W3CDTF">2016-04-15T09:17:42Z</dcterms:created>
  <dcterms:modified xsi:type="dcterms:W3CDTF">2016-04-15T10:23:58Z</dcterms:modified>
</cp:coreProperties>
</file>